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9" r:id="rId2"/>
  </p:sldMasterIdLst>
  <p:notesMasterIdLst>
    <p:notesMasterId r:id="rId61"/>
  </p:notesMasterIdLst>
  <p:sldIdLst>
    <p:sldId id="257" r:id="rId3"/>
    <p:sldId id="417" r:id="rId4"/>
    <p:sldId id="424" r:id="rId5"/>
    <p:sldId id="422" r:id="rId6"/>
    <p:sldId id="430" r:id="rId7"/>
    <p:sldId id="428" r:id="rId8"/>
    <p:sldId id="425" r:id="rId9"/>
    <p:sldId id="421" r:id="rId10"/>
    <p:sldId id="431" r:id="rId11"/>
    <p:sldId id="429" r:id="rId12"/>
    <p:sldId id="418" r:id="rId13"/>
    <p:sldId id="433" r:id="rId14"/>
    <p:sldId id="432" r:id="rId15"/>
    <p:sldId id="434" r:id="rId16"/>
    <p:sldId id="420" r:id="rId17"/>
    <p:sldId id="407" r:id="rId18"/>
    <p:sldId id="435" r:id="rId19"/>
    <p:sldId id="436" r:id="rId20"/>
    <p:sldId id="408" r:id="rId21"/>
    <p:sldId id="260" r:id="rId22"/>
    <p:sldId id="409" r:id="rId23"/>
    <p:sldId id="410" r:id="rId24"/>
    <p:sldId id="411" r:id="rId25"/>
    <p:sldId id="423" r:id="rId26"/>
    <p:sldId id="419" r:id="rId27"/>
    <p:sldId id="412" r:id="rId28"/>
    <p:sldId id="413" r:id="rId29"/>
    <p:sldId id="414" r:id="rId30"/>
    <p:sldId id="415" r:id="rId31"/>
    <p:sldId id="416" r:id="rId32"/>
    <p:sldId id="323" r:id="rId33"/>
    <p:sldId id="406" r:id="rId34"/>
    <p:sldId id="324" r:id="rId35"/>
    <p:sldId id="325" r:id="rId36"/>
    <p:sldId id="326" r:id="rId37"/>
    <p:sldId id="347" r:id="rId38"/>
    <p:sldId id="348" r:id="rId39"/>
    <p:sldId id="401" r:id="rId40"/>
    <p:sldId id="402" r:id="rId41"/>
    <p:sldId id="403" r:id="rId42"/>
    <p:sldId id="404" r:id="rId43"/>
    <p:sldId id="405" r:id="rId44"/>
    <p:sldId id="259" r:id="rId45"/>
    <p:sldId id="327" r:id="rId46"/>
    <p:sldId id="328" r:id="rId47"/>
    <p:sldId id="329" r:id="rId48"/>
    <p:sldId id="330" r:id="rId49"/>
    <p:sldId id="331" r:id="rId50"/>
    <p:sldId id="332" r:id="rId51"/>
    <p:sldId id="261" r:id="rId52"/>
    <p:sldId id="333" r:id="rId53"/>
    <p:sldId id="341" r:id="rId54"/>
    <p:sldId id="342" r:id="rId55"/>
    <p:sldId id="343" r:id="rId56"/>
    <p:sldId id="344" r:id="rId57"/>
    <p:sldId id="279" r:id="rId58"/>
    <p:sldId id="346" r:id="rId59"/>
    <p:sldId id="322"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9" d="100"/>
          <a:sy n="79" d="100"/>
        </p:scale>
        <p:origin x="-112" y="-7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8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notesMaster" Target="notesMasters/notesMaster1.xml"/><Relationship Id="rId62" Type="http://schemas.openxmlformats.org/officeDocument/2006/relationships/printerSettings" Target="printerSettings/printerSettings1.bin"/><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5/3/16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Here we see how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Jesus rejected the traditions of the Pharisees (vv. 21-48) </a:t>
            </a:r>
            <a:r>
              <a:rPr lang="is-IS"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Six times Jesus said,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You have heard that it was said. ... But I tell you</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(5:21-22, 27-28, 31-32, 33-34, 38-39, 43-44). These words make it clear that Jesus was presenting (a) what the Pharisees and teachers of the Law were saying to the people and, by contrast, (b) what God</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true intent of the Law was. This spelled out His statement (v. 20) that Pharisaic righteousness is not enough to gain entrance into the coming kingdom</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(Barbieri, </a:t>
            </a:r>
            <a:r>
              <a:rPr lang="en-US" sz="1200" i="1" kern="1200" dirty="0" smtClean="0">
                <a:solidFill>
                  <a:schemeClr val="tx1"/>
                </a:solidFill>
                <a:effectLst/>
                <a:latin typeface="+mn-lt"/>
                <a:ea typeface="+mn-ea"/>
                <a:cs typeface="+mn-cs"/>
              </a:rPr>
              <a:t>BKC</a:t>
            </a:r>
            <a:r>
              <a:rPr lang="en-US" sz="1200" kern="1200" dirty="0" smtClean="0">
                <a:solidFill>
                  <a:schemeClr val="tx1"/>
                </a:solidFill>
                <a:effectLst/>
                <a:latin typeface="+mn-lt"/>
                <a:ea typeface="+mn-ea"/>
                <a:cs typeface="+mn-cs"/>
              </a:rPr>
              <a:t>, 2:30).</a:t>
            </a:r>
            <a:r>
              <a:rPr lang="en-SG" dirty="0" smtClean="0">
                <a:effectLst/>
              </a:rPr>
              <a:t> </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560119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2750337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339671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983140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116316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2822927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1561238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10108328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36659291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575761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16947381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3847388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8683164C-4DFD-D548-8730-597F2ADC5E3C}"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83175090"/>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0" y="863600"/>
            <a:ext cx="8128000" cy="51181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smtClean="0">
                <a:solidFill>
                  <a:srgbClr val="FFFFFF"/>
                </a:solidFill>
                <a:effectLst>
                  <a:glow rad="127000">
                    <a:srgbClr val="000000"/>
                  </a:glow>
                </a:effectLst>
                <a:latin typeface="Arial" charset="0"/>
                <a:ea typeface="ＭＳ Ｐゴシック" charset="0"/>
                <a:cs typeface="ＭＳ Ｐゴシック" charset="0"/>
              </a:rPr>
              <a:t>Matthew 5:33-37</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900113" y="1599655"/>
            <a:ext cx="7451725" cy="1326589"/>
          </a:xfrm>
          <a:effectLst>
            <a:outerShdw blurRad="63500" dist="35921" dir="2700000" algn="ctr" rotWithShape="0">
              <a:schemeClr val="tx2">
                <a:alpha val="74998"/>
              </a:schemeClr>
            </a:outerShdw>
          </a:effectLst>
          <a:extLst/>
        </p:spPr>
        <p:txBody>
          <a:bodyPr/>
          <a:lstStyle/>
          <a:p>
            <a:pPr>
              <a:defRPr/>
            </a:pPr>
            <a:r>
              <a:rPr lang="en-US" sz="6600" b="1" dirty="0" smtClean="0">
                <a:effectLst>
                  <a:glow rad="127000">
                    <a:schemeClr val="tx1"/>
                  </a:glow>
                </a:effectLst>
                <a:latin typeface="Arial" charset="0"/>
                <a:ea typeface="ＭＳ Ｐゴシック" charset="0"/>
                <a:cs typeface="ＭＳ Ｐゴシック" charset="0"/>
              </a:rPr>
              <a:t>“I Swear!”</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Crossroads International Church</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www.BibleStudyDownloads.org</a:t>
            </a:r>
          </a:p>
        </p:txBody>
      </p:sp>
    </p:spTree>
    <p:extLst>
      <p:ext uri="{BB962C8B-B14F-4D97-AF65-F5344CB8AC3E}">
        <p14:creationId xmlns:p14="http://schemas.microsoft.com/office/powerpoint/2010/main" val="9039025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706"/>
            <a:ext cx="9144000" cy="5141742"/>
          </a:xfrm>
          <a:prstGeom prst="rect">
            <a:avLst/>
          </a:prstGeom>
        </p:spPr>
      </p:pic>
      <p:sp>
        <p:nvSpPr>
          <p:cNvPr id="900098" name="Rectangle 2"/>
          <p:cNvSpPr>
            <a:spLocks noGrp="1" noChangeArrowheads="1"/>
          </p:cNvSpPr>
          <p:nvPr>
            <p:ph type="ctrTitle"/>
          </p:nvPr>
        </p:nvSpPr>
        <p:spPr>
          <a:xfrm>
            <a:off x="0" y="5208302"/>
            <a:ext cx="9144000" cy="1532223"/>
          </a:xfrm>
          <a:effectLst>
            <a:outerShdw blurRad="63500" dist="35921" dir="2700000" algn="ctr" rotWithShape="0">
              <a:schemeClr val="tx2">
                <a:alpha val="74998"/>
              </a:schemeClr>
            </a:outerShdw>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Do you strive to make sure you do what you </a:t>
            </a:r>
            <a:r>
              <a:rPr lang="en-US" sz="4800" b="1" dirty="0" smtClean="0">
                <a:effectLst>
                  <a:glow rad="127000">
                    <a:schemeClr val="tx1"/>
                  </a:glow>
                </a:effectLst>
                <a:latin typeface="Arial" charset="0"/>
                <a:ea typeface="ＭＳ Ｐゴシック" charset="0"/>
                <a:cs typeface="ＭＳ Ｐゴシック" charset="0"/>
              </a:rPr>
              <a:t>say?</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256586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22703"/>
            <a:ext cx="9144000" cy="1114272"/>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Are you punctual?</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a:srcRect l="7924" r="7252"/>
          <a:stretch/>
        </p:blipFill>
        <p:spPr>
          <a:xfrm>
            <a:off x="0" y="-1"/>
            <a:ext cx="9144000" cy="5722703"/>
          </a:xfrm>
          <a:prstGeom prst="rect">
            <a:avLst/>
          </a:prstGeom>
        </p:spPr>
      </p:pic>
    </p:spTree>
    <p:extLst>
      <p:ext uri="{BB962C8B-B14F-4D97-AF65-F5344CB8AC3E}">
        <p14:creationId xmlns:p14="http://schemas.microsoft.com/office/powerpoint/2010/main" val="25213785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366636" cy="6821396"/>
          </a:xfrm>
          <a:prstGeom prst="rect">
            <a:avLst/>
          </a:prstGeom>
        </p:spPr>
      </p:pic>
      <p:sp>
        <p:nvSpPr>
          <p:cNvPr id="900098" name="Rectangle 2"/>
          <p:cNvSpPr>
            <a:spLocks noGrp="1" noChangeArrowheads="1"/>
          </p:cNvSpPr>
          <p:nvPr>
            <p:ph type="ctrTitle"/>
          </p:nvPr>
        </p:nvSpPr>
        <p:spPr>
          <a:xfrm>
            <a:off x="0" y="5722703"/>
            <a:ext cx="9144000" cy="1114272"/>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Are you punctual?</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5798259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03520"/>
            <a:ext cx="9144000" cy="153345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Are you punctual?</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4000" cy="5303520"/>
          </a:xfrm>
          <a:prstGeom prst="rect">
            <a:avLst/>
          </a:prstGeom>
        </p:spPr>
      </p:pic>
    </p:spTree>
    <p:extLst>
      <p:ext uri="{BB962C8B-B14F-4D97-AF65-F5344CB8AC3E}">
        <p14:creationId xmlns:p14="http://schemas.microsoft.com/office/powerpoint/2010/main" val="373225032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96650"/>
            <a:ext cx="9378160" cy="5861350"/>
          </a:xfrm>
          <a:prstGeom prst="rect">
            <a:avLst/>
          </a:prstGeom>
        </p:spPr>
      </p:pic>
      <p:sp>
        <p:nvSpPr>
          <p:cNvPr id="900098" name="Rectangle 2"/>
          <p:cNvSpPr>
            <a:spLocks noGrp="1" noChangeArrowheads="1"/>
          </p:cNvSpPr>
          <p:nvPr>
            <p:ph type="ctrTitle"/>
          </p:nvPr>
        </p:nvSpPr>
        <p:spPr>
          <a:xfrm>
            <a:off x="578784" y="48225"/>
            <a:ext cx="8565215" cy="1114272"/>
          </a:xfrm>
          <a:effectLst>
            <a:outerShdw blurRad="63500" dist="35921" dir="2700000" algn="ctr" rotWithShape="0">
              <a:schemeClr val="tx2">
                <a:alpha val="74998"/>
              </a:schemeClr>
            </a:outerShdw>
          </a:effectLst>
          <a:extLst/>
        </p:spPr>
        <p:txBody>
          <a:bodyPr/>
          <a:lstStyle/>
          <a:p>
            <a:pPr algn="l">
              <a:defRPr/>
            </a:pPr>
            <a:r>
              <a:rPr lang="en-US" sz="5400" b="1" dirty="0" smtClean="0">
                <a:effectLst>
                  <a:glow rad="127000">
                    <a:schemeClr val="tx1"/>
                  </a:glow>
                </a:effectLst>
                <a:latin typeface="Arial" charset="0"/>
                <a:ea typeface="ＭＳ Ｐゴシック" charset="0"/>
                <a:cs typeface="ＭＳ Ｐゴシック" charset="0"/>
              </a:rPr>
              <a:t>Punctuality:</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69780" y="1162497"/>
            <a:ext cx="4549894" cy="40830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Showing high regard for other people and their time.</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4316410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08000" y="247228"/>
            <a:ext cx="8128000" cy="5588000"/>
          </a:xfrm>
          <a:prstGeom prst="rect">
            <a:avLst/>
          </a:prstGeom>
        </p:spPr>
      </p:pic>
      <p:sp>
        <p:nvSpPr>
          <p:cNvPr id="900098" name="Rectangle 2"/>
          <p:cNvSpPr>
            <a:spLocks noGrp="1" noChangeArrowheads="1"/>
          </p:cNvSpPr>
          <p:nvPr>
            <p:ph type="ctrTitle"/>
          </p:nvPr>
        </p:nvSpPr>
        <p:spPr>
          <a:xfrm>
            <a:off x="0" y="5931678"/>
            <a:ext cx="9144000" cy="873147"/>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Are you reliable?</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7643976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68300"/>
            <a:ext cx="9144000" cy="6096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How should you treat your </a:t>
            </a:r>
            <a:r>
              <a:rPr lang="en-US" b="1" dirty="0" smtClean="0">
                <a:solidFill>
                  <a:srgbClr val="0000FF"/>
                </a:solidFill>
                <a:effectLst>
                  <a:glow rad="127000">
                    <a:schemeClr val="bg1"/>
                  </a:glow>
                </a:effectLst>
                <a:latin typeface="Arial" charset="0"/>
                <a:ea typeface="ＭＳ Ｐゴシック" charset="0"/>
                <a:cs typeface="ＭＳ Ｐゴシック" charset="0"/>
              </a:rPr>
              <a:t>vows</a:t>
            </a:r>
            <a:r>
              <a:rPr lang="en-US" b="1" dirty="0" smtClean="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851390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755673"/>
          </a:xfrm>
          <a:effectLst/>
          <a:extLst/>
        </p:spPr>
        <p:txBody>
          <a:bodyPr anchor="t"/>
          <a:lstStyle/>
          <a:p>
            <a:pPr>
              <a:defRPr/>
            </a:pPr>
            <a:r>
              <a:rPr lang="en-US" sz="4000" b="1" dirty="0" smtClean="0">
                <a:effectLst>
                  <a:glow rad="127000">
                    <a:schemeClr val="tx1"/>
                  </a:glow>
                </a:effectLst>
                <a:latin typeface="Arial" charset="0"/>
                <a:ea typeface="ＭＳ Ｐゴシック" charset="0"/>
                <a:cs typeface="ＭＳ Ｐゴシック" charset="0"/>
              </a:rPr>
              <a:t>Back to Basics (Matt. 5:21-48)</a:t>
            </a:r>
            <a:endParaRPr lang="en-US" sz="4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 y="923701"/>
            <a:ext cx="2270366" cy="5934299"/>
          </a:xfrm>
          <a:prstGeom prst="rect">
            <a:avLst/>
          </a:prstGeom>
          <a:solidFill>
            <a:srgbClr val="FF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You </a:t>
            </a:r>
            <a:r>
              <a:rPr lang="en-US" sz="4000" b="1" dirty="0">
                <a:effectLst>
                  <a:glow rad="127000">
                    <a:schemeClr val="tx1"/>
                  </a:glow>
                </a:effectLst>
                <a:latin typeface="Arial" charset="0"/>
                <a:ea typeface="ＭＳ Ｐゴシック" charset="0"/>
                <a:cs typeface="ＭＳ Ｐゴシック" charset="0"/>
              </a:rPr>
              <a:t>have heard that it was </a:t>
            </a:r>
            <a:r>
              <a:rPr lang="en-US" sz="4000" b="1" dirty="0" smtClean="0">
                <a:effectLst>
                  <a:glow rad="127000">
                    <a:schemeClr val="tx1"/>
                  </a:glow>
                </a:effectLst>
                <a:latin typeface="Arial" charset="0"/>
                <a:ea typeface="ＭＳ Ｐゴシック" charset="0"/>
                <a:cs typeface="ＭＳ Ｐゴシック" charset="0"/>
              </a:rPr>
              <a:t>said</a:t>
            </a:r>
            <a:r>
              <a:rPr lang="is-IS" sz="4000" b="1" dirty="0" smtClean="0">
                <a:effectLst>
                  <a:glow rad="127000">
                    <a:schemeClr val="tx1"/>
                  </a:glow>
                </a:effectLst>
                <a:latin typeface="Arial" charset="0"/>
                <a:ea typeface="ＭＳ Ｐゴシック" charset="0"/>
                <a:cs typeface="ＭＳ Ｐゴシック" charset="0"/>
              </a:rPr>
              <a:t>…</a:t>
            </a:r>
            <a:r>
              <a:rPr lang="ru-RU"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6984264" y="923701"/>
            <a:ext cx="2159735" cy="5934299"/>
          </a:xfrm>
          <a:prstGeom prst="rect">
            <a:avLst/>
          </a:prstGeom>
          <a:solidFill>
            <a:srgbClr val="008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But </a:t>
            </a:r>
            <a:r>
              <a:rPr lang="en-US" sz="4000" b="1" dirty="0">
                <a:effectLst>
                  <a:glow rad="127000">
                    <a:schemeClr val="tx1"/>
                  </a:glow>
                </a:effectLst>
                <a:latin typeface="Arial" charset="0"/>
                <a:ea typeface="ＭＳ Ｐゴシック" charset="0"/>
                <a:cs typeface="ＭＳ Ｐゴシック" charset="0"/>
              </a:rPr>
              <a:t>I tell </a:t>
            </a:r>
            <a:r>
              <a:rPr lang="en-US" sz="4000" b="1" dirty="0" smtClean="0">
                <a:effectLst>
                  <a:glow rad="127000">
                    <a:schemeClr val="tx1"/>
                  </a:glow>
                </a:effectLst>
                <a:latin typeface="Arial" charset="0"/>
                <a:ea typeface="ＭＳ Ｐゴシック" charset="0"/>
                <a:cs typeface="ＭＳ Ｐゴシック" charset="0"/>
              </a:rPr>
              <a:t>you</a:t>
            </a:r>
            <a:r>
              <a:rPr lang="is-IS" sz="4000" b="1" dirty="0" smtClean="0">
                <a:effectLst>
                  <a:glow rad="127000">
                    <a:schemeClr val="tx1"/>
                  </a:glow>
                </a:effectLst>
                <a:latin typeface="Arial" charset="0"/>
                <a:ea typeface="ＭＳ Ｐゴシック" charset="0"/>
                <a:cs typeface="ＭＳ Ｐゴシック" charset="0"/>
              </a:rPr>
              <a:t>…</a:t>
            </a:r>
            <a:r>
              <a:rPr lang="ru-RU"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270367"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u="sng" dirty="0" smtClean="0">
                <a:effectLst>
                  <a:glow rad="127000">
                    <a:schemeClr val="tx1"/>
                  </a:glow>
                </a:effectLst>
                <a:latin typeface="Arial" charset="0"/>
                <a:ea typeface="ＭＳ Ｐゴシック" charset="0"/>
                <a:cs typeface="ＭＳ Ｐゴシック" charset="0"/>
              </a:rPr>
              <a:t>6 Issues:</a:t>
            </a:r>
            <a:endParaRPr lang="en-US" sz="4000" b="1" u="sng"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2270367" y="1531348"/>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127000">
                    <a:schemeClr val="tx1"/>
                  </a:glow>
                </a:effectLst>
                <a:latin typeface="Arial" charset="0"/>
                <a:ea typeface="ＭＳ Ｐゴシック" charset="0"/>
                <a:cs typeface="ＭＳ Ｐゴシック" charset="0"/>
              </a:rPr>
              <a:t>Murder</a:t>
            </a:r>
          </a:p>
          <a:p>
            <a:pPr>
              <a:defRPr/>
            </a:pPr>
            <a:r>
              <a:rPr lang="en-US" sz="4000" b="1" dirty="0" smtClean="0">
                <a:effectLst>
                  <a:glow rad="127000">
                    <a:schemeClr val="tx1"/>
                  </a:glow>
                </a:effectLst>
                <a:latin typeface="Arial" charset="0"/>
                <a:ea typeface="ＭＳ Ｐゴシック" charset="0"/>
                <a:cs typeface="ＭＳ Ｐゴシック" charset="0"/>
              </a:rPr>
              <a:t>Adultery</a:t>
            </a:r>
          </a:p>
          <a:p>
            <a:pPr>
              <a:defRPr/>
            </a:pPr>
            <a:r>
              <a:rPr lang="en-US" sz="4000" b="1" dirty="0" smtClean="0">
                <a:effectLst>
                  <a:glow rad="127000">
                    <a:schemeClr val="tx1"/>
                  </a:glow>
                </a:effectLst>
                <a:latin typeface="Arial" charset="0"/>
                <a:ea typeface="ＭＳ Ｐゴシック" charset="0"/>
                <a:cs typeface="ＭＳ Ｐゴシック" charset="0"/>
              </a:rPr>
              <a:t>Divorce</a:t>
            </a:r>
          </a:p>
          <a:p>
            <a:pPr>
              <a:defRPr/>
            </a:pPr>
            <a:r>
              <a:rPr lang="en-US" sz="4000" b="1" dirty="0" smtClean="0">
                <a:effectLst>
                  <a:glow rad="127000">
                    <a:schemeClr val="tx1"/>
                  </a:glow>
                </a:effectLst>
                <a:latin typeface="Arial" charset="0"/>
                <a:ea typeface="ＭＳ Ｐゴシック" charset="0"/>
                <a:cs typeface="ＭＳ Ｐゴシック" charset="0"/>
              </a:rPr>
              <a:t>Vows</a:t>
            </a:r>
          </a:p>
          <a:p>
            <a:pPr>
              <a:defRPr/>
            </a:pPr>
            <a:r>
              <a:rPr lang="en-US" sz="4000" b="1" dirty="0" smtClean="0">
                <a:effectLst>
                  <a:glow rad="127000">
                    <a:schemeClr val="tx1"/>
                  </a:glow>
                </a:effectLst>
                <a:latin typeface="Arial" charset="0"/>
                <a:ea typeface="ＭＳ Ｐゴシック" charset="0"/>
                <a:cs typeface="ＭＳ Ｐゴシック" charset="0"/>
              </a:rPr>
              <a:t>Revenge</a:t>
            </a:r>
          </a:p>
          <a:p>
            <a:pPr>
              <a:defRPr/>
            </a:pPr>
            <a:r>
              <a:rPr lang="en-US" sz="4000" b="1" dirty="0" smtClean="0">
                <a:effectLst>
                  <a:glow rad="127000">
                    <a:schemeClr val="tx1"/>
                  </a:glow>
                </a:effectLst>
                <a:latin typeface="Arial" charset="0"/>
                <a:ea typeface="ＭＳ Ｐゴシック" charset="0"/>
                <a:cs typeface="ＭＳ Ｐゴシック" charset="0"/>
              </a:rPr>
              <a:t>Enemies</a:t>
            </a:r>
            <a:endParaRPr lang="en-US" sz="4000" b="1" dirty="0">
              <a:effectLst>
                <a:glow rad="127000">
                  <a:schemeClr val="tx1"/>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2270367" y="5557425"/>
            <a:ext cx="4713897" cy="1295219"/>
          </a:xfrm>
          <a:prstGeom prst="rect">
            <a:avLst/>
          </a:prstGeom>
          <a:solidFill>
            <a:srgbClr val="000090"/>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smtClean="0">
                <a:effectLst>
                  <a:glow rad="127000">
                    <a:schemeClr val="tx1"/>
                  </a:glow>
                </a:effectLst>
                <a:latin typeface="Arial" charset="0"/>
                <a:ea typeface="ＭＳ Ｐゴシック" charset="0"/>
                <a:cs typeface="ＭＳ Ｐゴシック" charset="0"/>
              </a:rPr>
              <a:t>External purity won</a:t>
            </a:r>
            <a:r>
              <a:rPr lang="uk-UA"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t enter the kingdom (20)</a:t>
            </a:r>
            <a:endParaRPr lang="en-US" sz="3200" b="1" dirty="0">
              <a:effectLst>
                <a:glow rad="1270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rot="20871214">
            <a:off x="-10309" y="5065888"/>
            <a:ext cx="2640300" cy="16583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635000">
                    <a:schemeClr val="tx1"/>
                  </a:glow>
                </a:effectLst>
                <a:latin typeface="Arial" charset="0"/>
                <a:ea typeface="ＭＳ Ｐゴシック" charset="0"/>
                <a:cs typeface="ＭＳ Ｐゴシック" charset="0"/>
              </a:rPr>
              <a:t>Pharisee Teaching</a:t>
            </a:r>
            <a:endParaRPr lang="en-US" sz="4000" b="1" dirty="0">
              <a:effectLst>
                <a:glow rad="6350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rot="20871214">
            <a:off x="6590700" y="4745866"/>
            <a:ext cx="2640300" cy="19550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635000">
                    <a:schemeClr val="tx1"/>
                  </a:glow>
                </a:effectLst>
                <a:latin typeface="Arial" charset="0"/>
                <a:ea typeface="ＭＳ Ｐゴシック" charset="0"/>
                <a:cs typeface="ＭＳ Ｐゴシック" charset="0"/>
              </a:rPr>
              <a:t>God</a:t>
            </a:r>
            <a:r>
              <a:rPr lang="uk-UA" sz="4000" b="1" dirty="0" smtClean="0">
                <a:effectLst>
                  <a:glow rad="635000">
                    <a:schemeClr val="tx1"/>
                  </a:glow>
                </a:effectLst>
                <a:latin typeface="Arial" charset="0"/>
                <a:ea typeface="ＭＳ Ｐゴシック" charset="0"/>
                <a:cs typeface="ＭＳ Ｐゴシック" charset="0"/>
              </a:rPr>
              <a:t>'</a:t>
            </a:r>
            <a:r>
              <a:rPr lang="en-US" sz="4000" b="1" dirty="0" smtClean="0">
                <a:effectLst>
                  <a:glow rad="635000">
                    <a:schemeClr val="tx1"/>
                  </a:glow>
                </a:effectLst>
                <a:latin typeface="Arial" charset="0"/>
                <a:ea typeface="ＭＳ Ｐゴシック" charset="0"/>
                <a:cs typeface="ＭＳ Ｐゴシック" charset="0"/>
              </a:rPr>
              <a:t>s True Intent</a:t>
            </a:r>
            <a:endParaRPr lang="en-US" sz="4000" b="1" dirty="0">
              <a:effectLst>
                <a:glow rad="635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21032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dissolv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dissolv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dissolv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dissolve">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dissolve">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dissolve">
                                      <p:cBhvr>
                                        <p:cTn id="47" dur="500"/>
                                        <p:tgtEl>
                                          <p:spTgt spid="8">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dissolve">
                                      <p:cBhvr>
                                        <p:cTn id="52" dur="500"/>
                                        <p:tgtEl>
                                          <p:spTgt spid="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Effect transition="in" filter="dissolve">
                                      <p:cBhvr>
                                        <p:cTn id="57" dur="500"/>
                                        <p:tgtEl>
                                          <p:spTgt spid="1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dissolv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68300"/>
            <a:ext cx="9144000" cy="6096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How should you treat your </a:t>
            </a:r>
            <a:r>
              <a:rPr lang="en-US" b="1" dirty="0" smtClean="0">
                <a:solidFill>
                  <a:srgbClr val="0000FF"/>
                </a:solidFill>
                <a:effectLst>
                  <a:glow rad="127000">
                    <a:schemeClr val="bg1"/>
                  </a:glow>
                </a:effectLst>
                <a:latin typeface="Arial" charset="0"/>
                <a:ea typeface="ＭＳ Ｐゴシック" charset="0"/>
                <a:cs typeface="ＭＳ Ｐゴシック" charset="0"/>
              </a:rPr>
              <a:t>vows</a:t>
            </a:r>
            <a:r>
              <a:rPr lang="en-US" b="1" dirty="0" smtClean="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384180"/>
            <a:ext cx="9143999"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 2 ways —</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22795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 </a:t>
            </a:r>
            <a:r>
              <a:rPr lang="en-US" sz="4800" b="1" dirty="0" smtClean="0">
                <a:solidFill>
                  <a:srgbClr val="FFFF00"/>
                </a:solidFill>
                <a:effectLst>
                  <a:glow rad="127000">
                    <a:schemeClr val="tx1"/>
                  </a:glow>
                </a:effectLst>
                <a:latin typeface="Arial" charset="0"/>
                <a:ea typeface="ＭＳ Ｐゴシック" charset="0"/>
                <a:cs typeface="ＭＳ Ｐゴシック" charset="0"/>
              </a:rPr>
              <a:t>Keep</a:t>
            </a:r>
            <a:r>
              <a:rPr lang="en-US" sz="4800" b="1" dirty="0" smtClean="0">
                <a:effectLst>
                  <a:glow rad="127000">
                    <a:schemeClr val="tx1"/>
                  </a:glow>
                </a:effectLst>
                <a:latin typeface="Arial" charset="0"/>
                <a:ea typeface="ＭＳ Ｐゴシック" charset="0"/>
                <a:cs typeface="ＭＳ Ｐゴシック" charset="0"/>
              </a:rPr>
              <a:t> your vows (5:33).</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35000" y="952500"/>
            <a:ext cx="7874000" cy="5905500"/>
          </a:xfrm>
          <a:prstGeom prst="rect">
            <a:avLst/>
          </a:prstGeom>
        </p:spPr>
      </p:pic>
    </p:spTree>
    <p:extLst>
      <p:ext uri="{BB962C8B-B14F-4D97-AF65-F5344CB8AC3E}">
        <p14:creationId xmlns:p14="http://schemas.microsoft.com/office/powerpoint/2010/main" val="32034675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1891"/>
          <a:stretch/>
        </p:blipFill>
        <p:spPr>
          <a:xfrm>
            <a:off x="0" y="-10421"/>
            <a:ext cx="9134252" cy="6868421"/>
          </a:xfrm>
          <a:prstGeom prst="rect">
            <a:avLst/>
          </a:prstGeom>
        </p:spPr>
      </p:pic>
      <p:sp>
        <p:nvSpPr>
          <p:cNvPr id="900098" name="Rectangle 2"/>
          <p:cNvSpPr>
            <a:spLocks noGrp="1" noChangeArrowheads="1"/>
          </p:cNvSpPr>
          <p:nvPr>
            <p:ph type="ctrTitle"/>
          </p:nvPr>
        </p:nvSpPr>
        <p:spPr>
          <a:xfrm>
            <a:off x="141121" y="-10421"/>
            <a:ext cx="9144000" cy="2016125"/>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We easily make promises.</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7126406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0096"/>
          <a:stretch/>
        </p:blipFill>
        <p:spPr>
          <a:xfrm>
            <a:off x="-18909" y="29469"/>
            <a:ext cx="9162909"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89393" y="739449"/>
            <a:ext cx="5787850" cy="5728025"/>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You </a:t>
            </a:r>
            <a:r>
              <a:rPr lang="en-US" sz="3600" b="1" dirty="0">
                <a:effectLst>
                  <a:glow rad="127000">
                    <a:schemeClr val="tx1"/>
                  </a:glow>
                </a:effectLst>
                <a:latin typeface="Arial" charset="0"/>
                <a:ea typeface="ＭＳ Ｐゴシック" charset="0"/>
                <a:cs typeface="ＭＳ Ｐゴシック" charset="0"/>
              </a:rPr>
              <a:t>have also heard that our ancestors were told, </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You </a:t>
            </a:r>
            <a:r>
              <a:rPr lang="en-US" sz="3600" b="1" dirty="0">
                <a:effectLst>
                  <a:glow rad="127000">
                    <a:schemeClr val="tx1"/>
                  </a:glow>
                </a:effectLst>
                <a:latin typeface="Arial" charset="0"/>
                <a:ea typeface="ＭＳ Ｐゴシック" charset="0"/>
                <a:cs typeface="ＭＳ Ｐゴシック" charset="0"/>
              </a:rPr>
              <a:t>must not break your vows; you must carry out the vows you make to the </a:t>
            </a:r>
            <a:r>
              <a:rPr lang="en-US" sz="3600" b="1" dirty="0" smtClean="0">
                <a:effectLst>
                  <a:glow rad="127000">
                    <a:schemeClr val="tx1"/>
                  </a:glow>
                </a:effectLst>
                <a:latin typeface="Arial" charset="0"/>
                <a:ea typeface="ＭＳ Ｐゴシック" charset="0"/>
                <a:cs typeface="ＭＳ Ｐゴシック" charset="0"/>
              </a:rPr>
              <a:t>Lord</a:t>
            </a:r>
            <a:r>
              <a:rPr lang="uk-UA" sz="3600" b="1" dirty="0" smtClean="0">
                <a:effectLst>
                  <a:glow rad="127000">
                    <a:schemeClr val="tx1"/>
                  </a:glow>
                </a:effectLst>
                <a:latin typeface="Arial" charset="0"/>
                <a:ea typeface="ＭＳ Ｐゴシック" charset="0"/>
                <a:cs typeface="ＭＳ Ｐゴシック" charset="0"/>
              </a:rPr>
              <a: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5:33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149715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314133"/>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When </a:t>
            </a:r>
            <a:r>
              <a:rPr lang="en-US" sz="3600" b="1" dirty="0">
                <a:effectLst>
                  <a:glow rad="127000">
                    <a:schemeClr val="tx1"/>
                  </a:glow>
                </a:effectLst>
                <a:latin typeface="Arial" charset="0"/>
                <a:ea typeface="ＭＳ Ｐゴシック" charset="0"/>
                <a:cs typeface="ＭＳ Ｐゴシック" charset="0"/>
              </a:rPr>
              <a:t>you make a vow to the Lord your God, be prompt in fulfilling whatever you promised him. For the Lord your God demands that you promptly fulfill all your vows, or you will be guilty of </a:t>
            </a:r>
            <a:r>
              <a:rPr lang="en-US" sz="3600" b="1" dirty="0" smtClean="0">
                <a:effectLst>
                  <a:glow rad="127000">
                    <a:schemeClr val="tx1"/>
                  </a:glow>
                </a:effectLst>
                <a:latin typeface="Arial" charset="0"/>
                <a:ea typeface="ＭＳ Ｐゴシック" charset="0"/>
                <a:cs typeface="ＭＳ Ｐゴシック" charset="0"/>
              </a:rPr>
              <a:t>sin</a:t>
            </a:r>
            <a:r>
              <a:rPr lang="ru-RU" sz="3600" b="1" dirty="0" smtClean="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(Deut. 23:</a:t>
            </a:r>
            <a:r>
              <a:rPr lang="en-US" sz="3600" b="1" dirty="0" smtClean="0">
                <a:effectLst>
                  <a:glow rad="127000">
                    <a:schemeClr val="tx1"/>
                  </a:glow>
                </a:effectLst>
                <a:latin typeface="Arial" charset="0"/>
                <a:ea typeface="ＭＳ Ｐゴシック" charset="0"/>
                <a:cs typeface="ＭＳ Ｐゴシック" charset="0"/>
              </a:rPr>
              <a:t>21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3616876"/>
            <a:ext cx="4106400" cy="3241123"/>
          </a:xfrm>
          <a:prstGeom prst="rect">
            <a:avLst/>
          </a:prstGeom>
        </p:spPr>
      </p:pic>
    </p:spTree>
    <p:extLst>
      <p:ext uri="{BB962C8B-B14F-4D97-AF65-F5344CB8AC3E}">
        <p14:creationId xmlns:p14="http://schemas.microsoft.com/office/powerpoint/2010/main" val="37679875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Scripture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019556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Scripture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754377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PROMISES</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7643976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25084" y="-594776"/>
            <a:ext cx="9647881" cy="4975550"/>
          </a:xfrm>
          <a:prstGeom prst="rect">
            <a:avLst/>
          </a:prstGeom>
        </p:spPr>
      </p:pic>
    </p:spTree>
    <p:extLst>
      <p:ext uri="{BB962C8B-B14F-4D97-AF65-F5344CB8AC3E}">
        <p14:creationId xmlns:p14="http://schemas.microsoft.com/office/powerpoint/2010/main" val="149854418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Scripture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451938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Scripture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807962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Scripture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186852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Black on White</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605986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6400" y="596900"/>
            <a:ext cx="8318500" cy="56642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We easily break promises.</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9897168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 Main Point</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60095"/>
            <a:ext cx="9144000" cy="6097905"/>
          </a:xfrm>
          <a:prstGeom prst="rect">
            <a:avLst/>
          </a:prstGeom>
        </p:spPr>
      </p:pic>
    </p:spTree>
    <p:extLst>
      <p:ext uri="{BB962C8B-B14F-4D97-AF65-F5344CB8AC3E}">
        <p14:creationId xmlns:p14="http://schemas.microsoft.com/office/powerpoint/2010/main" val="29043315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544649"/>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ea typeface="ＭＳ Ｐゴシック" charset="0"/>
              </a:rPr>
              <a:t>"</a:t>
            </a:r>
            <a:r>
              <a:rPr lang="en-US" sz="3600" b="1" dirty="0" smtClean="0">
                <a:effectLst>
                  <a:glow rad="127000">
                    <a:schemeClr val="tx1"/>
                  </a:glow>
                </a:effectLst>
                <a:ea typeface="ＭＳ Ｐゴシック" charset="0"/>
              </a:rPr>
              <a:t>But </a:t>
            </a:r>
            <a:r>
              <a:rPr lang="en-US" sz="3600" b="1" dirty="0">
                <a:effectLst>
                  <a:glow rad="127000">
                    <a:schemeClr val="tx1"/>
                  </a:glow>
                </a:effectLst>
                <a:ea typeface="ＭＳ Ｐゴシック" charset="0"/>
              </a:rPr>
              <a:t>I say, do not make </a:t>
            </a:r>
            <a:r>
              <a:rPr lang="en-US" sz="3600" b="1" dirty="0">
                <a:solidFill>
                  <a:srgbClr val="FFFF00"/>
                </a:solidFill>
                <a:effectLst>
                  <a:glow rad="127000">
                    <a:schemeClr val="tx1"/>
                  </a:glow>
                </a:effectLst>
                <a:ea typeface="ＭＳ Ｐゴシック" charset="0"/>
              </a:rPr>
              <a:t>any</a:t>
            </a:r>
            <a:r>
              <a:rPr lang="en-US" sz="3600" b="1" dirty="0">
                <a:effectLst>
                  <a:glow rad="127000">
                    <a:schemeClr val="tx1"/>
                  </a:glow>
                </a:effectLst>
                <a:ea typeface="ＭＳ Ｐゴシック" charset="0"/>
              </a:rPr>
              <a:t> vows! Do not say, </a:t>
            </a:r>
            <a:r>
              <a:rPr lang="uk-UA" sz="3600" b="1" dirty="0" smtClean="0">
                <a:effectLst>
                  <a:glow rad="127000">
                    <a:schemeClr val="tx1"/>
                  </a:glow>
                </a:effectLst>
                <a:ea typeface="ＭＳ Ｐゴシック" charset="0"/>
              </a:rPr>
              <a:t>'</a:t>
            </a:r>
            <a:r>
              <a:rPr lang="en-US" sz="3600" b="1" dirty="0" smtClean="0">
                <a:effectLst>
                  <a:glow rad="127000">
                    <a:schemeClr val="tx1"/>
                  </a:glow>
                </a:effectLst>
                <a:ea typeface="ＭＳ Ｐゴシック" charset="0"/>
              </a:rPr>
              <a:t>By </a:t>
            </a:r>
            <a:r>
              <a:rPr lang="en-US" sz="3600" b="1" dirty="0">
                <a:solidFill>
                  <a:srgbClr val="FFFF00"/>
                </a:solidFill>
                <a:effectLst>
                  <a:glow rad="127000">
                    <a:schemeClr val="tx1"/>
                  </a:glow>
                </a:effectLst>
                <a:ea typeface="ＭＳ Ｐゴシック" charset="0"/>
              </a:rPr>
              <a:t>heaven</a:t>
            </a:r>
            <a:r>
              <a:rPr lang="en-US" sz="3600" b="1" dirty="0" smtClean="0">
                <a:effectLst>
                  <a:glow rad="127000">
                    <a:schemeClr val="tx1"/>
                  </a:glow>
                </a:effectLst>
                <a:ea typeface="ＭＳ Ｐゴシック" charset="0"/>
              </a:rPr>
              <a:t>!</a:t>
            </a:r>
            <a:r>
              <a:rPr lang="uk-UA" sz="3600" b="1" dirty="0" smtClean="0">
                <a:effectLst>
                  <a:glow rad="127000">
                    <a:schemeClr val="tx1"/>
                  </a:glow>
                </a:effectLst>
                <a:ea typeface="ＭＳ Ｐゴシック" charset="0"/>
              </a:rPr>
              <a:t>'</a:t>
            </a:r>
            <a:r>
              <a:rPr lang="en-US" sz="3600" b="1" dirty="0" smtClean="0">
                <a:effectLst>
                  <a:glow rad="127000">
                    <a:schemeClr val="tx1"/>
                  </a:glow>
                </a:effectLst>
                <a:ea typeface="ＭＳ Ｐゴシック" charset="0"/>
              </a:rPr>
              <a:t> </a:t>
            </a:r>
            <a:r>
              <a:rPr lang="en-US" sz="3600" b="1" dirty="0">
                <a:effectLst>
                  <a:glow rad="127000">
                    <a:schemeClr val="tx1"/>
                  </a:glow>
                </a:effectLst>
                <a:ea typeface="ＭＳ Ｐゴシック" charset="0"/>
              </a:rPr>
              <a:t>because heaven is </a:t>
            </a:r>
            <a:r>
              <a:rPr lang="en-US" sz="3600" b="1" dirty="0" smtClean="0">
                <a:effectLst>
                  <a:glow rad="127000">
                    <a:schemeClr val="tx1"/>
                  </a:glow>
                </a:effectLst>
                <a:ea typeface="ＭＳ Ｐゴシック" charset="0"/>
              </a:rPr>
              <a:t>God</a:t>
            </a:r>
            <a:r>
              <a:rPr lang="uk-UA" sz="3600" b="1" dirty="0" smtClean="0">
                <a:effectLst>
                  <a:glow rad="127000">
                    <a:schemeClr val="tx1"/>
                  </a:glow>
                </a:effectLst>
                <a:ea typeface="ＭＳ Ｐゴシック" charset="0"/>
              </a:rPr>
              <a:t>'</a:t>
            </a:r>
            <a:r>
              <a:rPr lang="en-US" sz="3600" b="1" dirty="0" smtClean="0">
                <a:effectLst>
                  <a:glow rad="127000">
                    <a:schemeClr val="tx1"/>
                  </a:glow>
                </a:effectLst>
                <a:ea typeface="ＭＳ Ｐゴシック" charset="0"/>
              </a:rPr>
              <a:t>s </a:t>
            </a:r>
            <a:r>
              <a:rPr lang="en-US" sz="3600" b="1" dirty="0">
                <a:effectLst>
                  <a:glow rad="127000">
                    <a:schemeClr val="tx1"/>
                  </a:glow>
                </a:effectLst>
                <a:ea typeface="ＭＳ Ｐゴシック" charset="0"/>
              </a:rPr>
              <a:t>throne. </a:t>
            </a:r>
            <a:r>
              <a:rPr lang="en-US" sz="3600" b="1" baseline="30000" dirty="0" smtClean="0">
                <a:effectLst>
                  <a:glow rad="127000">
                    <a:schemeClr val="tx1"/>
                  </a:glow>
                </a:effectLst>
                <a:ea typeface="ＭＳ Ｐゴシック" charset="0"/>
              </a:rPr>
              <a:t>35</a:t>
            </a:r>
            <a:r>
              <a:rPr lang="en-US" sz="3600" b="1" dirty="0" smtClean="0">
                <a:effectLst>
                  <a:glow rad="127000">
                    <a:schemeClr val="tx1"/>
                  </a:glow>
                </a:effectLst>
                <a:ea typeface="ＭＳ Ｐゴシック" charset="0"/>
              </a:rPr>
              <a:t>And </a:t>
            </a:r>
            <a:r>
              <a:rPr lang="en-US" sz="3600" b="1" dirty="0">
                <a:effectLst>
                  <a:glow rad="127000">
                    <a:schemeClr val="tx1"/>
                  </a:glow>
                </a:effectLst>
                <a:ea typeface="ＭＳ Ｐゴシック" charset="0"/>
              </a:rPr>
              <a:t>do not say, </a:t>
            </a:r>
            <a:r>
              <a:rPr lang="uk-UA" sz="3600" b="1" dirty="0" smtClean="0">
                <a:effectLst>
                  <a:glow rad="127000">
                    <a:schemeClr val="tx1"/>
                  </a:glow>
                </a:effectLst>
                <a:ea typeface="ＭＳ Ｐゴシック" charset="0"/>
              </a:rPr>
              <a:t>'</a:t>
            </a:r>
            <a:r>
              <a:rPr lang="en-US" sz="3600" b="1" dirty="0" smtClean="0">
                <a:effectLst>
                  <a:glow rad="127000">
                    <a:schemeClr val="tx1"/>
                  </a:glow>
                </a:effectLst>
                <a:ea typeface="ＭＳ Ｐゴシック" charset="0"/>
              </a:rPr>
              <a:t>By </a:t>
            </a:r>
            <a:r>
              <a:rPr lang="en-US" sz="3600" b="1" dirty="0">
                <a:effectLst>
                  <a:glow rad="127000">
                    <a:schemeClr val="tx1"/>
                  </a:glow>
                </a:effectLst>
                <a:ea typeface="ＭＳ Ｐゴシック" charset="0"/>
              </a:rPr>
              <a:t>the </a:t>
            </a:r>
            <a:r>
              <a:rPr lang="en-US" sz="3600" b="1" dirty="0">
                <a:solidFill>
                  <a:srgbClr val="FFFF00"/>
                </a:solidFill>
                <a:effectLst>
                  <a:glow rad="127000">
                    <a:schemeClr val="tx1"/>
                  </a:glow>
                </a:effectLst>
                <a:ea typeface="ＭＳ Ｐゴシック" charset="0"/>
              </a:rPr>
              <a:t>earth</a:t>
            </a:r>
            <a:r>
              <a:rPr lang="en-US" sz="3600" b="1" dirty="0" smtClean="0">
                <a:effectLst>
                  <a:glow rad="127000">
                    <a:schemeClr val="tx1"/>
                  </a:glow>
                </a:effectLst>
                <a:ea typeface="ＭＳ Ｐゴシック" charset="0"/>
              </a:rPr>
              <a:t>!</a:t>
            </a:r>
            <a:r>
              <a:rPr lang="uk-UA" sz="3600" b="1" dirty="0" smtClean="0">
                <a:effectLst>
                  <a:glow rad="127000">
                    <a:schemeClr val="tx1"/>
                  </a:glow>
                </a:effectLst>
                <a:ea typeface="ＭＳ Ｐゴシック" charset="0"/>
              </a:rPr>
              <a:t>'</a:t>
            </a:r>
            <a:r>
              <a:rPr lang="en-US" sz="3600" b="1" dirty="0" smtClean="0">
                <a:effectLst>
                  <a:glow rad="127000">
                    <a:schemeClr val="tx1"/>
                  </a:glow>
                </a:effectLst>
                <a:ea typeface="ＭＳ Ｐゴシック" charset="0"/>
              </a:rPr>
              <a:t> </a:t>
            </a:r>
            <a:r>
              <a:rPr lang="en-US" sz="3600" b="1" dirty="0">
                <a:effectLst>
                  <a:glow rad="127000">
                    <a:schemeClr val="tx1"/>
                  </a:glow>
                </a:effectLst>
                <a:ea typeface="ＭＳ Ｐゴシック" charset="0"/>
              </a:rPr>
              <a:t>because the earth is his footstool. And do not say, </a:t>
            </a:r>
            <a:r>
              <a:rPr lang="uk-UA" sz="3600" b="1" dirty="0" smtClean="0">
                <a:effectLst>
                  <a:glow rad="127000">
                    <a:schemeClr val="tx1"/>
                  </a:glow>
                </a:effectLst>
                <a:ea typeface="ＭＳ Ｐゴシック" charset="0"/>
              </a:rPr>
              <a:t>'</a:t>
            </a:r>
            <a:r>
              <a:rPr lang="en-US" sz="3600" b="1" dirty="0" smtClean="0">
                <a:effectLst>
                  <a:glow rad="127000">
                    <a:schemeClr val="tx1"/>
                  </a:glow>
                </a:effectLst>
                <a:ea typeface="ＭＳ Ｐゴシック" charset="0"/>
              </a:rPr>
              <a:t>By </a:t>
            </a:r>
            <a:r>
              <a:rPr lang="en-US" sz="3600" b="1" dirty="0">
                <a:solidFill>
                  <a:srgbClr val="FFFF00"/>
                </a:solidFill>
                <a:effectLst>
                  <a:glow rad="127000">
                    <a:schemeClr val="tx1"/>
                  </a:glow>
                </a:effectLst>
                <a:ea typeface="ＭＳ Ｐゴシック" charset="0"/>
              </a:rPr>
              <a:t>Jerusalem</a:t>
            </a:r>
            <a:r>
              <a:rPr lang="en-US" sz="3600" b="1" dirty="0" smtClean="0">
                <a:effectLst>
                  <a:glow rad="127000">
                    <a:schemeClr val="tx1"/>
                  </a:glow>
                </a:effectLst>
                <a:ea typeface="ＭＳ Ｐゴシック" charset="0"/>
              </a:rPr>
              <a:t>!</a:t>
            </a:r>
            <a:r>
              <a:rPr lang="uk-UA" sz="3600" b="1" dirty="0" smtClean="0">
                <a:effectLst>
                  <a:glow rad="127000">
                    <a:schemeClr val="tx1"/>
                  </a:glow>
                </a:effectLst>
                <a:ea typeface="ＭＳ Ｐゴシック" charset="0"/>
              </a:rPr>
              <a:t>'</a:t>
            </a:r>
            <a:r>
              <a:rPr lang="en-US" sz="3600" b="1" dirty="0" smtClean="0">
                <a:effectLst>
                  <a:glow rad="127000">
                    <a:schemeClr val="tx1"/>
                  </a:glow>
                </a:effectLst>
                <a:ea typeface="ＭＳ Ｐゴシック" charset="0"/>
              </a:rPr>
              <a:t> </a:t>
            </a:r>
            <a:r>
              <a:rPr lang="en-US" sz="3600" b="1" dirty="0">
                <a:effectLst>
                  <a:glow rad="127000">
                    <a:schemeClr val="tx1"/>
                  </a:glow>
                </a:effectLst>
                <a:ea typeface="ＭＳ Ｐゴシック" charset="0"/>
              </a:rPr>
              <a:t>for Jerusalem is the city of the great </a:t>
            </a:r>
            <a:r>
              <a:rPr lang="en-US" sz="3600" b="1" dirty="0" smtClean="0">
                <a:effectLst>
                  <a:glow rad="127000">
                    <a:schemeClr val="tx1"/>
                  </a:glow>
                </a:effectLst>
                <a:ea typeface="ＭＳ Ｐゴシック" charset="0"/>
              </a:rPr>
              <a:t>King. </a:t>
            </a:r>
            <a:r>
              <a:rPr lang="en-SG" sz="3600" b="1" baseline="30000" dirty="0" smtClean="0"/>
              <a:t>36</a:t>
            </a:r>
            <a:r>
              <a:rPr lang="en-SG" sz="3600" b="1" dirty="0" smtClean="0"/>
              <a:t>Do </a:t>
            </a:r>
            <a:r>
              <a:rPr lang="en-SG" sz="3600" b="1" dirty="0"/>
              <a:t>not even say, </a:t>
            </a:r>
            <a:r>
              <a:rPr lang="uk-UA" sz="3600" b="1" dirty="0" smtClean="0"/>
              <a:t>'</a:t>
            </a:r>
            <a:r>
              <a:rPr lang="en-SG" sz="3600" b="1" dirty="0" smtClean="0"/>
              <a:t>By </a:t>
            </a:r>
            <a:r>
              <a:rPr lang="en-SG" sz="3600" b="1" dirty="0"/>
              <a:t>my </a:t>
            </a:r>
            <a:r>
              <a:rPr lang="en-SG" sz="3600" b="1" dirty="0">
                <a:solidFill>
                  <a:srgbClr val="FFFF00"/>
                </a:solidFill>
              </a:rPr>
              <a:t>head</a:t>
            </a:r>
            <a:r>
              <a:rPr lang="en-SG" sz="3600" b="1" dirty="0" smtClean="0"/>
              <a:t>!</a:t>
            </a:r>
            <a:r>
              <a:rPr lang="uk-UA" sz="3600" b="1" dirty="0" smtClean="0"/>
              <a:t>'</a:t>
            </a:r>
            <a:r>
              <a:rPr lang="en-SG" sz="3600" b="1" dirty="0" smtClean="0"/>
              <a:t> </a:t>
            </a:r>
            <a:r>
              <a:rPr lang="en-SG" sz="3600" b="1" dirty="0"/>
              <a:t>for you </a:t>
            </a:r>
            <a:r>
              <a:rPr lang="en-SG" sz="3600" b="1" dirty="0" smtClean="0"/>
              <a:t>can</a:t>
            </a:r>
            <a:r>
              <a:rPr lang="uk-UA" sz="3600" b="1" dirty="0" smtClean="0"/>
              <a:t>'</a:t>
            </a:r>
            <a:r>
              <a:rPr lang="en-SG" sz="3600" b="1" dirty="0" smtClean="0"/>
              <a:t>t </a:t>
            </a:r>
            <a:r>
              <a:rPr lang="en-SG" sz="3600" b="1" dirty="0"/>
              <a:t>turn one hair white or </a:t>
            </a:r>
            <a:r>
              <a:rPr lang="en-SG" sz="3600" b="1" dirty="0" smtClean="0"/>
              <a:t>black</a:t>
            </a:r>
            <a:r>
              <a:rPr lang="ru-RU" sz="3600" b="1" dirty="0" smtClean="0">
                <a:effectLst>
                  <a:glow rad="127000">
                    <a:schemeClr val="tx1"/>
                  </a:glow>
                </a:effectLst>
                <a:ea typeface="ＭＳ Ｐゴシック" charset="0"/>
              </a:rPr>
              <a:t>"</a:t>
            </a:r>
            <a:r>
              <a:rPr lang="en-US" sz="3600" b="1" dirty="0" smtClean="0">
                <a:effectLst>
                  <a:glow rad="127000">
                    <a:schemeClr val="tx1"/>
                  </a:glow>
                </a:effectLst>
                <a:ea typeface="ＭＳ Ｐゴシック" charset="0"/>
              </a:rPr>
              <a:t> </a:t>
            </a:r>
            <a:br>
              <a:rPr lang="en-US" sz="3600" b="1" dirty="0" smtClean="0">
                <a:effectLst>
                  <a:glow rad="127000">
                    <a:schemeClr val="tx1"/>
                  </a:glow>
                </a:effectLst>
                <a:ea typeface="ＭＳ Ｐゴシック" charset="0"/>
              </a:rPr>
            </a:br>
            <a:r>
              <a:rPr lang="en-US" sz="3600" b="1" dirty="0" smtClean="0">
                <a:effectLst>
                  <a:glow rad="127000">
                    <a:schemeClr val="tx1"/>
                  </a:glow>
                </a:effectLst>
                <a:ea typeface="ＭＳ Ｐゴシック" charset="0"/>
              </a:rPr>
              <a:t>(5:34-36 </a:t>
            </a:r>
            <a:r>
              <a:rPr lang="en-US" sz="3200" b="1" dirty="0" smtClean="0">
                <a:effectLst>
                  <a:glow rad="127000">
                    <a:schemeClr val="tx1"/>
                  </a:glow>
                </a:effectLst>
                <a:ea typeface="ＭＳ Ｐゴシック" charset="0"/>
              </a:rPr>
              <a:t>NLT</a:t>
            </a:r>
            <a:r>
              <a:rPr lang="en-US" sz="3600" b="1" dirty="0" smtClean="0">
                <a:effectLst>
                  <a:glow rad="127000">
                    <a:schemeClr val="tx1"/>
                  </a:glow>
                </a:effectLst>
                <a:ea typeface="ＭＳ Ｐゴシック" charset="0"/>
              </a:rPr>
              <a:t>).</a:t>
            </a:r>
            <a:endParaRPr lang="en-US" sz="3600" b="1" dirty="0">
              <a:effectLst>
                <a:glow rad="127000">
                  <a:schemeClr val="tx1"/>
                </a:glow>
              </a:effectLst>
              <a:ea typeface="ＭＳ Ｐゴシック" charset="0"/>
            </a:endParaRPr>
          </a:p>
        </p:txBody>
      </p:sp>
    </p:spTree>
    <p:extLst>
      <p:ext uri="{BB962C8B-B14F-4D97-AF65-F5344CB8AC3E}">
        <p14:creationId xmlns:p14="http://schemas.microsoft.com/office/powerpoint/2010/main" val="13334508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21170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Just </a:t>
            </a:r>
            <a:r>
              <a:rPr lang="en-SG" sz="3600" b="1" dirty="0" smtClean="0"/>
              <a:t>say </a:t>
            </a:r>
            <a:r>
              <a:rPr lang="en-SG" sz="3600" b="1" dirty="0"/>
              <a:t>a simple, </a:t>
            </a:r>
            <a:r>
              <a:rPr lang="uk-UA" sz="3600" b="1" dirty="0" smtClean="0"/>
              <a:t>'</a:t>
            </a:r>
            <a:r>
              <a:rPr lang="en-SG" sz="3600" b="1" dirty="0" smtClean="0"/>
              <a:t>Yes</a:t>
            </a:r>
            <a:r>
              <a:rPr lang="en-SG" sz="3600" b="1" dirty="0"/>
              <a:t>, I will</a:t>
            </a:r>
            <a:r>
              <a:rPr lang="en-SG" sz="3600" b="1" dirty="0" smtClean="0"/>
              <a:t>,</a:t>
            </a:r>
            <a:r>
              <a:rPr lang="uk-UA" sz="3600" b="1" dirty="0" smtClean="0"/>
              <a:t>'</a:t>
            </a:r>
            <a:r>
              <a:rPr lang="en-SG" sz="3600" b="1" dirty="0" smtClean="0"/>
              <a:t> </a:t>
            </a:r>
            <a:r>
              <a:rPr lang="en-SG" sz="3600" b="1" dirty="0"/>
              <a:t>or </a:t>
            </a:r>
            <a:r>
              <a:rPr lang="uk-UA" sz="3600" b="1" dirty="0" smtClean="0"/>
              <a:t>'</a:t>
            </a:r>
            <a:r>
              <a:rPr lang="en-SG" sz="3600" b="1" dirty="0" smtClean="0"/>
              <a:t>No</a:t>
            </a:r>
            <a:r>
              <a:rPr lang="en-SG" sz="3600" b="1" dirty="0"/>
              <a:t>, I </a:t>
            </a:r>
            <a:r>
              <a:rPr lang="en-SG" sz="3600" b="1" dirty="0" smtClean="0"/>
              <a:t>won</a:t>
            </a:r>
            <a:r>
              <a:rPr lang="uk-UA" sz="3600" b="1" dirty="0" smtClean="0"/>
              <a:t>'</a:t>
            </a:r>
            <a:r>
              <a:rPr lang="en-SG" sz="3600" b="1" dirty="0" smtClean="0"/>
              <a:t>t.</a:t>
            </a:r>
            <a:r>
              <a:rPr lang="uk-UA" sz="3600" b="1" dirty="0" smtClean="0"/>
              <a:t>'</a:t>
            </a:r>
            <a:r>
              <a:rPr lang="en-SG" sz="3600" b="1" dirty="0" smtClean="0"/>
              <a:t> </a:t>
            </a:r>
            <a:r>
              <a:rPr lang="en-SG" sz="3600" b="1" dirty="0"/>
              <a:t>Anything beyond this is from the evil </a:t>
            </a:r>
            <a:r>
              <a:rPr lang="en-SG" sz="3600" b="1" dirty="0" smtClean="0"/>
              <a:t>one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(5:37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109836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30769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SG" sz="3600" b="1" dirty="0" smtClean="0"/>
              <a:t>But </a:t>
            </a:r>
            <a:r>
              <a:rPr lang="en-SG" sz="3600" b="1" dirty="0"/>
              <a:t>most of all, my brothers and sisters, never take an oath, by heaven or earth or anything else. Just say a simple yes or no, so that you will not sin and be </a:t>
            </a:r>
            <a:r>
              <a:rPr lang="en-SG" sz="3600" b="1" dirty="0" smtClean="0"/>
              <a:t>condemned</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(James 5:12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334508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Scripture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334508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Scripture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334508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Worship</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052831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Worship</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000152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Scripture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273492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Scripture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075385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70078"/>
            <a:ext cx="9144000" cy="1566897"/>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Political Promises</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53561" y="0"/>
            <a:ext cx="9197561" cy="5173628"/>
          </a:xfrm>
          <a:prstGeom prst="rect">
            <a:avLst/>
          </a:prstGeom>
        </p:spPr>
      </p:pic>
    </p:spTree>
    <p:extLst>
      <p:ext uri="{BB962C8B-B14F-4D97-AF65-F5344CB8AC3E}">
        <p14:creationId xmlns:p14="http://schemas.microsoft.com/office/powerpoint/2010/main" val="127643976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Scripture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985176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Scripture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387357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Black on White</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720392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 Main Point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380099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Scripture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334508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Scripture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334508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Scripture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334508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Scripture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334508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Scripture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334508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Scripture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334508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70078"/>
            <a:ext cx="9144000" cy="1566897"/>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Marriage Promises</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5486400"/>
          </a:xfrm>
          <a:prstGeom prst="rect">
            <a:avLst/>
          </a:prstGeom>
        </p:spPr>
      </p:pic>
    </p:spTree>
    <p:extLst>
      <p:ext uri="{BB962C8B-B14F-4D97-AF65-F5344CB8AC3E}">
        <p14:creationId xmlns:p14="http://schemas.microsoft.com/office/powerpoint/2010/main" val="111387358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Black on White</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848608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 Main Point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329268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Scripture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023961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Scripture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321991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Scripture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150471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Scripture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353550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Black on White</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068710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Sermons link </a:t>
            </a:r>
            <a:r>
              <a:rPr lang="en-US" sz="2800" b="1" dirty="0">
                <a:solidFill>
                  <a:srgbClr val="FFFFFF"/>
                </a:solidFill>
                <a:latin typeface="Arial" charset="0"/>
                <a:ea typeface="ＭＳ Ｐゴシック" charset="0"/>
              </a:rPr>
              <a:t>at </a:t>
            </a:r>
            <a:r>
              <a:rPr lang="en-US" sz="2800" b="1" dirty="0" err="1"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Black</a:t>
            </a:r>
            <a:endParaRPr lang="en-US" dirty="0">
              <a:solidFill>
                <a:schemeClr val="bg1"/>
              </a:solidFill>
            </a:endParaRPr>
          </a:p>
        </p:txBody>
      </p:sp>
    </p:spTree>
    <p:extLst>
      <p:ext uri="{BB962C8B-B14F-4D97-AF65-F5344CB8AC3E}">
        <p14:creationId xmlns:p14="http://schemas.microsoft.com/office/powerpoint/2010/main" val="1180533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93413"/>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Can’t deliver</a:t>
            </a:r>
            <a:r>
              <a:rPr lang="is-IS" b="1" dirty="0" smtClean="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74958"/>
            <a:ext cx="9204876" cy="4602438"/>
          </a:xfrm>
          <a:prstGeom prst="rect">
            <a:avLst/>
          </a:prstGeom>
        </p:spPr>
      </p:pic>
    </p:spTree>
    <p:extLst>
      <p:ext uri="{BB962C8B-B14F-4D97-AF65-F5344CB8AC3E}">
        <p14:creationId xmlns:p14="http://schemas.microsoft.com/office/powerpoint/2010/main" val="33464555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16460"/>
            <a:ext cx="9144000" cy="6171929"/>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Are you a person of your word?</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146700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15627" cy="5977013"/>
          </a:xfrm>
          <a:prstGeom prst="rect">
            <a:avLst/>
          </a:prstGeom>
        </p:spPr>
      </p:pic>
      <p:sp>
        <p:nvSpPr>
          <p:cNvPr id="900098" name="Rectangle 2"/>
          <p:cNvSpPr>
            <a:spLocks noGrp="1" noChangeArrowheads="1"/>
          </p:cNvSpPr>
          <p:nvPr>
            <p:ph type="ctrTitle"/>
          </p:nvPr>
        </p:nvSpPr>
        <p:spPr>
          <a:xfrm>
            <a:off x="0" y="5977012"/>
            <a:ext cx="9144000" cy="763513"/>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Do your friends trust you?</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7643976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70078"/>
            <a:ext cx="9144000" cy="1566897"/>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Marriage Promises</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644574"/>
            <a:ext cx="9227526" cy="4625503"/>
          </a:xfrm>
          <a:prstGeom prst="rect">
            <a:avLst/>
          </a:prstGeom>
        </p:spPr>
      </p:pic>
    </p:spTree>
    <p:extLst>
      <p:ext uri="{BB962C8B-B14F-4D97-AF65-F5344CB8AC3E}">
        <p14:creationId xmlns:p14="http://schemas.microsoft.com/office/powerpoint/2010/main" val="287617066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433</TotalTime>
  <Words>864</Words>
  <Application>Microsoft Macintosh PowerPoint</Application>
  <PresentationFormat>On-screen Show (4:3)</PresentationFormat>
  <Paragraphs>135</Paragraphs>
  <Slides>58</Slides>
  <Notes>57</Notes>
  <HiddenSlides>0</HiddenSlides>
  <MMClips>0</MMClips>
  <ScaleCrop>false</ScaleCrop>
  <HeadingPairs>
    <vt:vector size="4" baseType="variant">
      <vt:variant>
        <vt:lpstr>Theme</vt:lpstr>
      </vt:variant>
      <vt:variant>
        <vt:i4>2</vt:i4>
      </vt:variant>
      <vt:variant>
        <vt:lpstr>Slide Titles</vt:lpstr>
      </vt:variant>
      <vt:variant>
        <vt:i4>58</vt:i4>
      </vt:variant>
    </vt:vector>
  </HeadingPairs>
  <TitlesOfParts>
    <vt:vector size="60" baseType="lpstr">
      <vt:lpstr>49_Blank Presentation</vt:lpstr>
      <vt:lpstr>3_Blank Presentation</vt:lpstr>
      <vt:lpstr>“I Swear!”</vt:lpstr>
      <vt:lpstr>We easily make promises.</vt:lpstr>
      <vt:lpstr>We easily break promises.</vt:lpstr>
      <vt:lpstr>Political Promises</vt:lpstr>
      <vt:lpstr>Marriage Promises</vt:lpstr>
      <vt:lpstr>Can’t deliver…</vt:lpstr>
      <vt:lpstr>Are you a person of your word?</vt:lpstr>
      <vt:lpstr>Do your friends trust you?</vt:lpstr>
      <vt:lpstr>Marriage Promises</vt:lpstr>
      <vt:lpstr>Do you strive to make sure you do what you say?</vt:lpstr>
      <vt:lpstr>Are you punctual?</vt:lpstr>
      <vt:lpstr>Are you punctual?</vt:lpstr>
      <vt:lpstr>Are you punctual?</vt:lpstr>
      <vt:lpstr>Punctuality:</vt:lpstr>
      <vt:lpstr>Are you reliable?</vt:lpstr>
      <vt:lpstr>How should you treat your vows?</vt:lpstr>
      <vt:lpstr>Back to Basics (Matt. 5:21-48)</vt:lpstr>
      <vt:lpstr>How should you treat your vows?</vt:lpstr>
      <vt:lpstr>I. Keep your vows (5:33).</vt:lpstr>
      <vt:lpstr>"You have also heard that our ancestors were told, 'You must not break your vows; you must carry out the vows you make to the Lord'"  (5:33 NLT).</vt:lpstr>
      <vt:lpstr>«When you make a vow to the Lord your God, be prompt in fulfilling whatever you promised him. For the Lord your God demands that you promptly fulfill all your vows, or you will be guilty of sin" (Deut. 23:21 NLT).</vt:lpstr>
      <vt:lpstr>"Scripture" (5: NLT).</vt:lpstr>
      <vt:lpstr>"Scripture" (5: NLT).</vt:lpstr>
      <vt:lpstr>PROMISES</vt:lpstr>
      <vt:lpstr>Title</vt:lpstr>
      <vt:lpstr>"Scripture" (5: NLT).</vt:lpstr>
      <vt:lpstr>"Scripture" (5: NLT).</vt:lpstr>
      <vt:lpstr>"Scripture" (5: NLT).</vt:lpstr>
      <vt:lpstr>Black on White</vt:lpstr>
      <vt:lpstr>I. Main Point</vt:lpstr>
      <vt:lpstr>"But I say, do not make any vows! Do not say, 'By heaven!' because heaven is God's throne. 35And do not say, 'By the earth!' because the earth is his footstool. And do not say, 'By Jerusalem!' for Jerusalem is the city of the great King. 36Do not even say, 'By my head!' for you can't turn one hair white or black"  (5:34-36 NLT).</vt:lpstr>
      <vt:lpstr>"Just say a simple, 'Yes, I will,' or 'No, I won't.' Anything beyond this is from the evil one" (5:37 NLT).</vt:lpstr>
      <vt:lpstr>"But most of all, my brothers and sisters, never take an oath, by heaven or earth or anything else. Just say a simple yes or no, so that you will not sin and be condemned" (James 5:12 NLT).</vt:lpstr>
      <vt:lpstr>"Scripture" (5: NLT).</vt:lpstr>
      <vt:lpstr>"Scripture" (5: NLT).</vt:lpstr>
      <vt:lpstr>Worship</vt:lpstr>
      <vt:lpstr>Worship</vt:lpstr>
      <vt:lpstr>"Scripture" (5: NLT).</vt:lpstr>
      <vt:lpstr>"Scripture" (5: NLT).</vt:lpstr>
      <vt:lpstr>"Scripture" (5: NLT).</vt:lpstr>
      <vt:lpstr>"Scripture" (5: NLT).</vt:lpstr>
      <vt:lpstr>Black on White</vt:lpstr>
      <vt:lpstr>I. Main Point</vt:lpstr>
      <vt:lpstr>"Scripture" (5: NLT).</vt:lpstr>
      <vt:lpstr>"Scripture" (5: NLT).</vt:lpstr>
      <vt:lpstr>"Scripture" (5: NLT).</vt:lpstr>
      <vt:lpstr>"Scripture" (5: NLT).</vt:lpstr>
      <vt:lpstr>"Scripture" (5: NLT).</vt:lpstr>
      <vt:lpstr>"Scripture" (5: NLT).</vt:lpstr>
      <vt:lpstr>Black on White</vt:lpstr>
      <vt:lpstr>I. Main Point</vt:lpstr>
      <vt:lpstr>"Scripture" (5: NLT).</vt:lpstr>
      <vt:lpstr>"Scripture" (5: NLT).</vt:lpstr>
      <vt:lpstr>"Scripture" (5: NLT).</vt:lpstr>
      <vt:lpstr>"Scripture" (5: NLT).</vt:lpstr>
      <vt:lpstr>Black on White</vt:lpstr>
      <vt:lpstr>NT Sermons link at biblestudydownloads.org</vt:lpstr>
      <vt:lpstr>Black</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61</cp:revision>
  <dcterms:created xsi:type="dcterms:W3CDTF">2014-08-02T06:39:19Z</dcterms:created>
  <dcterms:modified xsi:type="dcterms:W3CDTF">2016-03-05T14:15:06Z</dcterms:modified>
</cp:coreProperties>
</file>